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b6f653a4e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b6f653a4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bbc224ad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bbc224a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bbc224a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bbc224a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bbc224a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bbc224a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b6f653a4e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b6f653a4e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b6f653a4e_0_19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bbc224a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bbc224a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daf04b72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daf04b72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b6f653a4e_0_2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daf04b72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daf04b72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b6f653a4e_0_2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b6f653a4e_0_2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daf04b7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daf04b7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b6f653a4e_0_28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b6f653a4e_0_31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b6f653a4e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b6f653a4e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b6f653a4e_0_33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daf04b72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daf04b72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daf04b72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daf04b7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b6f653a4e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b6f653a4e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b6f653a4e_0_36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b6f653a4e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b6f653a4e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b6f653a4e_0_6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b6f653a4e_0_3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b6f653a4e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b6f653a4e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b6f653a4e_0_41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daf04b72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daf04b7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daf04b72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daf04b72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b6f653a4e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b6f653a4e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b6f653a4e_0_45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b6f653a4e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b6f653a4e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b6f653a4e_0_4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b6f653a4e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b6f653a4e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b6f653a4e_0_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b6f653a4e_0_50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b6f653a4e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b6f653a4e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b6f653a4e_0_52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b6f653a4e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b6f653a4e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b6f653a4e_0_5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daf04b72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daf04b72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b6f653a4e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b6f653a4e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b6f653a4e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b6f653a4e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b6f653a4e_0_1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b6f653a4e_0_14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b6f653a4e_0_17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bbc224a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bbc224a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B">
  <p:cSld name="TITLE_AND_BODY_2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>
            <a:off x="530352" y="4023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13"/>
          <p:cNvCxnSpPr/>
          <p:nvPr/>
        </p:nvCxnSpPr>
        <p:spPr>
          <a:xfrm>
            <a:off x="530352" y="47457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5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E">
  <p:cSld name="TITLE_AND_BODY_2_1_1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>
            <p:ph idx="2" type="pic"/>
          </p:nvPr>
        </p:nvSpPr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9" name="Google Shape;69;p16"/>
          <p:cNvCxnSpPr/>
          <p:nvPr/>
        </p:nvCxnSpPr>
        <p:spPr>
          <a:xfrm>
            <a:off x="4894857" y="1615440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H">
  <p:cSld name="TITLE_AND_BODY_2_1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>
            <p:ph idx="2" type="pic"/>
          </p:nvPr>
        </p:nvSpPr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4" name="Google Shape;74;p17"/>
          <p:cNvCxnSpPr/>
          <p:nvPr/>
        </p:nvCxnSpPr>
        <p:spPr>
          <a:xfrm>
            <a:off x="544200" y="4511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A">
  <p:cSld name="TITLE_AND_BODY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G">
  <p:cSld name="TITLE_AND_BODY_2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C">
  <p:cSld name="TITLE_AND_BODY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>
            <p:ph idx="2" type="pic"/>
          </p:nvPr>
        </p:nvSpPr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848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 title="ChatGPT Image May 21, 2025, 02_03_4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 title="Screenshot 2025-05-26 at 22.33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550" y="244288"/>
            <a:ext cx="5715600" cy="4654800"/>
          </a:xfrm>
          <a:prstGeom prst="roundRect">
            <a:avLst>
              <a:gd fmla="val 7084" name="adj"/>
            </a:avLst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>
            <p:ph idx="4294967295"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Coding Tools Comparison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1" title="Screenshot 2025-05-26 at 22.35.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075" y="152400"/>
            <a:ext cx="8012923" cy="50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 txBox="1"/>
          <p:nvPr>
            <p:ph idx="4294967295"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</a:t>
            </a:r>
            <a:r>
              <a:rPr lang="en">
                <a:solidFill>
                  <a:schemeClr val="lt1"/>
                </a:solidFill>
              </a:rPr>
              <a:t>ding Tools </a:t>
            </a:r>
            <a:r>
              <a:rPr lang="en"/>
              <a:t>Comp</a:t>
            </a:r>
            <a:r>
              <a:rPr lang="en">
                <a:solidFill>
                  <a:schemeClr val="lt1"/>
                </a:solidFill>
              </a:rPr>
              <a:t>arison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 title="Screenshot 2025-05-26 at 22.37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475" y="217325"/>
            <a:ext cx="4750800" cy="2945100"/>
          </a:xfrm>
          <a:prstGeom prst="roundRect">
            <a:avLst>
              <a:gd fmla="val 8806" name="adj"/>
            </a:avLst>
          </a:prstGeom>
          <a:noFill/>
          <a:ln>
            <a:noFill/>
          </a:ln>
        </p:spPr>
      </p:pic>
      <p:sp>
        <p:nvSpPr>
          <p:cNvPr id="160" name="Google Shape;160;p32"/>
          <p:cNvSpPr txBox="1"/>
          <p:nvPr>
            <p:ph idx="4294967295"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Coding Tools Comparison</a:t>
            </a:r>
            <a:endParaRPr/>
          </a:p>
        </p:txBody>
      </p:sp>
      <p:pic>
        <p:nvPicPr>
          <p:cNvPr id="161" name="Google Shape;161;p32" title="Screenshot 2025-05-26 at 22.37.2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00" y="2571750"/>
            <a:ext cx="5493000" cy="2436900"/>
          </a:xfrm>
          <a:prstGeom prst="roundRect">
            <a:avLst>
              <a:gd fmla="val 1000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C1C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3" title="ChatGPT Image May 21, 2025, 02_06_0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4" y="0"/>
            <a:ext cx="7715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Claude Code: Terminal AI Delight</a:t>
            </a:r>
            <a:endParaRPr/>
          </a:p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Claude Code's interface and colors are visually appealing to 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feedback from Claude Code is highly beneficial.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integrates well within VS Code using the terminal.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explicit request to update memory file CLAUDE.md.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Costs are visible within Claude Code, a closed source tool.</a:t>
            </a:r>
            <a:endParaRPr/>
          </a:p>
        </p:txBody>
      </p:sp>
      <p:pic>
        <p:nvPicPr>
          <p:cNvPr id="172" name="Google Shape;172;p3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5" title="Screenshot 2025-05-26 at 21.52.19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136" l="0" r="0" t="9136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6149" name="adj"/>
            </a:avLst>
          </a:prstGeom>
        </p:spPr>
      </p:pic>
      <p:sp>
        <p:nvSpPr>
          <p:cNvPr id="178" name="Google Shape;178;p35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Claude Code</a:t>
            </a:r>
            <a:endParaRPr/>
          </a:p>
        </p:txBody>
      </p:sp>
      <p:pic>
        <p:nvPicPr>
          <p:cNvPr id="179" name="Google Shape;179;p35" title="Screenshot 2025-05-26 at 22.39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995" y="2450950"/>
            <a:ext cx="4404600" cy="2105100"/>
          </a:xfrm>
          <a:prstGeom prst="roundRect">
            <a:avLst>
              <a:gd fmla="val 1076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6" title="Screenshot 2025-05-26 at 23.32.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50" y="103200"/>
            <a:ext cx="3440400" cy="4905300"/>
          </a:xfrm>
          <a:prstGeom prst="roundRect">
            <a:avLst>
              <a:gd fmla="val 5552" name="adj"/>
            </a:avLst>
          </a:prstGeom>
          <a:noFill/>
          <a:ln>
            <a:noFill/>
          </a:ln>
        </p:spPr>
      </p:pic>
      <p:sp>
        <p:nvSpPr>
          <p:cNvPr id="185" name="Google Shape;185;p36"/>
          <p:cNvSpPr txBox="1"/>
          <p:nvPr>
            <p:ph idx="4294967295"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Claude Code</a:t>
            </a:r>
            <a:endParaRPr/>
          </a:p>
        </p:txBody>
      </p:sp>
      <p:pic>
        <p:nvPicPr>
          <p:cNvPr id="186" name="Google Shape;186;p36" title="Screenshot 2025-05-25 at 17.39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250" y="1883825"/>
            <a:ext cx="4812300" cy="3124800"/>
          </a:xfrm>
          <a:prstGeom prst="roundRect">
            <a:avLst>
              <a:gd fmla="val 69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Codex: “Cutting Edge” Dependencies</a:t>
            </a:r>
            <a:endParaRPr/>
          </a:p>
        </p:txBody>
      </p:sp>
      <p:sp>
        <p:nvSpPr>
          <p:cNvPr id="191" name="Google Shape;191;p37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Codex CLI requires NodeJS 22 for latest technology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Codex CLI is model agnostic and uses "providers" like Aider.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Haven’t tried it (yet).</a:t>
            </a:r>
            <a:endParaRPr/>
          </a:p>
        </p:txBody>
      </p:sp>
      <p:pic>
        <p:nvPicPr>
          <p:cNvPr id="192" name="Google Shape;192;p3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8" title="Screenshot 2025-05-26 at 23.27.41.png"/>
          <p:cNvPicPr preferRelativeResize="0"/>
          <p:nvPr/>
        </p:nvPicPr>
        <p:blipFill rotWithShape="1">
          <a:blip r:embed="rId3">
            <a:alphaModFix/>
          </a:blip>
          <a:srcRect b="19098" l="17817" r="35231" t="37925"/>
          <a:stretch/>
        </p:blipFill>
        <p:spPr>
          <a:xfrm>
            <a:off x="473674" y="278550"/>
            <a:ext cx="8340300" cy="4771500"/>
          </a:xfrm>
          <a:prstGeom prst="roundRect">
            <a:avLst>
              <a:gd fmla="val 404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Aider: Local Fail, Cloud Win</a:t>
            </a:r>
            <a:endParaRPr/>
          </a:p>
        </p:txBody>
      </p:sp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Aider with Ollama and Qwen-3 was an attempt at local cheap development.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Qwen-3 hallucinations occurred on my Mac Mini, potentially due to its size.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Aider with Gemini worked well but lacked clear progress feedback.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Aider is developer-focused with environment variables and manual commands.</a:t>
            </a:r>
            <a:endParaRPr/>
          </a:p>
        </p:txBody>
      </p:sp>
      <p:pic>
        <p:nvPicPr>
          <p:cNvPr id="203" name="Google Shape;203;p3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548650" y="576075"/>
            <a:ext cx="37176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Unlock Coding With AI</a:t>
            </a:r>
            <a:endParaRPr/>
          </a:p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tools can enhance the coding process significantly.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presentation explores AI's integration into coding practices.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cover CLI and IDE solutions for AI coding.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Practical experiences with different AI models shared today.</a:t>
            </a:r>
            <a:endParaRPr/>
          </a:p>
        </p:txBody>
      </p:sp>
      <p:pic>
        <p:nvPicPr>
          <p:cNvPr id="97" name="Google Shape;97;p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0" title="hallucin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725" y="261751"/>
            <a:ext cx="7632300" cy="4638600"/>
          </a:xfrm>
          <a:prstGeom prst="roundRect">
            <a:avLst>
              <a:gd fmla="val 4640" name="adj"/>
            </a:avLst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/>
        </p:nvSpPr>
        <p:spPr>
          <a:xfrm rot="-5400000">
            <a:off x="-1308025" y="2280900"/>
            <a:ext cx="413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Hallucinations       Qwen3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Your AI Coding Models</a:t>
            </a:r>
            <a:endParaRPr/>
          </a:p>
        </p:txBody>
      </p:sp>
      <p:sp>
        <p:nvSpPr>
          <p:cNvPr id="214" name="Google Shape;214;p41"/>
          <p:cNvSpPr txBox="1"/>
          <p:nvPr>
            <p:ph idx="1" type="body"/>
          </p:nvPr>
        </p:nvSpPr>
        <p:spPr>
          <a:xfrm>
            <a:off x="4773075" y="19728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Claude-3.7</a:t>
            </a:r>
            <a:r>
              <a:rPr lang="en">
                <a:solidFill>
                  <a:srgbClr val="FF9900"/>
                </a:solidFill>
              </a:rPr>
              <a:t>-</a:t>
            </a:r>
            <a:r>
              <a:rPr lang="en">
                <a:solidFill>
                  <a:srgbClr val="FF9900"/>
                </a:solidFill>
              </a:rPr>
              <a:t>Sonnet</a:t>
            </a:r>
            <a:r>
              <a:rPr lang="en"/>
              <a:t> excels at coding, same as Gemini 2.5 Pro.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ChatGPT-4o is also very good at coding tasks.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Companies use proprietary models to learn company code styles.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Q Developer is quite adept at Java coding tasks.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JetBrains AI Assistant provides good Java coding support.</a:t>
            </a:r>
            <a:endParaRPr/>
          </a:p>
        </p:txBody>
      </p:sp>
      <p:pic>
        <p:nvPicPr>
          <p:cNvPr id="215" name="Google Shape;215;p4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5968" name="adj"/>
            </a:avLst>
          </a:prstGeom>
        </p:spPr>
      </p:pic>
      <p:sp>
        <p:nvSpPr>
          <p:cNvPr id="216" name="Google Shape;216;p41"/>
          <p:cNvSpPr txBox="1"/>
          <p:nvPr/>
        </p:nvSpPr>
        <p:spPr>
          <a:xfrm>
            <a:off x="5186525" y="1614350"/>
            <a:ext cx="22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Claude Sonnet 4</a:t>
            </a:r>
            <a:endParaRPr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Cost-Saving AI Coding Shortcuts</a:t>
            </a:r>
            <a:endParaRPr/>
          </a:p>
        </p:txBody>
      </p:sp>
      <p:sp>
        <p:nvSpPr>
          <p:cNvPr id="221" name="Google Shape;221;p42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chat AIs like ChatGPT for initial coding drafts.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project artifacts like README in AI chats.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 outputs from AI chat to IDEs easily.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projects on AI mobile app, sync to desktop.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Creates an index.html/js to quickly get going.</a:t>
            </a:r>
            <a:endParaRPr/>
          </a:p>
        </p:txBody>
      </p:sp>
      <p:pic>
        <p:nvPicPr>
          <p:cNvPr id="222" name="Google Shape;222;p4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5B957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3" title="ChatGPT Image May 21, 2025, 02_20_1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Project Overview Limits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AI tools build code layout maps for imports.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AI assistants lack complete project detail overview for now.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relevant files in Cursor for best results.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 with AI on open files for issues.</a:t>
            </a:r>
            <a:endParaRPr/>
          </a:p>
        </p:txBody>
      </p:sp>
      <p:pic>
        <p:nvPicPr>
          <p:cNvPr id="233" name="Google Shape;233;p4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5" title="Screenshot 2025-05-24 at 23.12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800" cy="4838700"/>
          </a:xfrm>
          <a:prstGeom prst="roundRect">
            <a:avLst>
              <a:gd fmla="val 49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6" title="Screenshot 2025-05-24 at 23.17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800" cy="4838700"/>
          </a:xfrm>
          <a:prstGeom prst="roundRect">
            <a:avLst>
              <a:gd fmla="val 49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1C3C54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7" title="ChatGPT Image May 21, 2025, 02_23_3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Multi-Model Aider: Select Models</a:t>
            </a:r>
            <a:endParaRPr/>
          </a:p>
        </p:txBody>
      </p:sp>
      <p:sp>
        <p:nvSpPr>
          <p:cNvPr id="253" name="Google Shape;253;p48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tools use various models for different tasks.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Aider uses small models for commits and large ones for coding.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Defining model usage is required within Aider.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tools adapt model complexity based on needs.</a:t>
            </a:r>
            <a:endParaRPr/>
          </a:p>
        </p:txBody>
      </p:sp>
      <p:pic>
        <p:nvPicPr>
          <p:cNvPr id="254" name="Google Shape;254;p4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764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9" title="ChatGPT Image May 21, 2025, 02_26_5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4" y="0"/>
            <a:ext cx="7715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Engineers Evolve Rapidly</a:t>
            </a:r>
            <a:endParaRPr/>
          </a:p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engineering roles will drastically change soon.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CSE students will quickly adopt AI tools.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Gain this essential knowledge to stay competitive.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coding tools are becoming a vital asset.</a:t>
            </a:r>
            <a:endParaRPr/>
          </a:p>
        </p:txBody>
      </p:sp>
      <p:pic>
        <p:nvPicPr>
          <p:cNvPr id="103" name="Google Shape;103;p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Coding: Hallucinations &amp; Precision</a:t>
            </a:r>
            <a:endParaRPr/>
          </a:p>
        </p:txBody>
      </p:sp>
      <p:sp>
        <p:nvSpPr>
          <p:cNvPr id="264" name="Google Shape;264;p50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models may generate incorrect code due to vague prompts.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detailed context instead of generic instructions to AI.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can get stuck in loops creating endless files, debug scripts.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Knowing your codebase is key to giving precise AI instructions.</a:t>
            </a:r>
            <a:endParaRPr/>
          </a:p>
        </p:txBody>
      </p:sp>
      <p:pic>
        <p:nvPicPr>
          <p:cNvPr id="265" name="Google Shape;265;p5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5C6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1" title="ChatGPT Image May 21, 2025, 02_29_4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4" y="0"/>
            <a:ext cx="7715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type="title"/>
          </p:nvPr>
        </p:nvSpPr>
        <p:spPr>
          <a:xfrm>
            <a:off x="56673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Coding Best Practices</a:t>
            </a:r>
            <a:endParaRPr/>
          </a:p>
        </p:txBody>
      </p:sp>
      <p:sp>
        <p:nvSpPr>
          <p:cNvPr id="275" name="Google Shape;275;p52"/>
          <p:cNvSpPr txBox="1"/>
          <p:nvPr>
            <p:ph idx="1" type="body"/>
          </p:nvPr>
        </p:nvSpPr>
        <p:spPr>
          <a:xfrm>
            <a:off x="5376600" y="1901950"/>
            <a:ext cx="3436200" cy="30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 code when work feels good enough.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Aider does auto commits, which may feel controlling.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Claude Code needs manual CLAUDE.md memory updates.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Regularly update README.md</a:t>
            </a:r>
            <a:endParaRPr/>
          </a:p>
        </p:txBody>
      </p:sp>
      <p:pic>
        <p:nvPicPr>
          <p:cNvPr id="276" name="Google Shape;276;p52" title="Screenshot 2025-05-24 at 23.13.44.png"/>
          <p:cNvPicPr preferRelativeResize="0"/>
          <p:nvPr/>
        </p:nvPicPr>
        <p:blipFill rotWithShape="1">
          <a:blip r:embed="rId3">
            <a:alphaModFix/>
          </a:blip>
          <a:srcRect b="16149" l="23055" r="1002" t="14718"/>
          <a:stretch/>
        </p:blipFill>
        <p:spPr>
          <a:xfrm>
            <a:off x="152400" y="1183650"/>
            <a:ext cx="5094600" cy="2898900"/>
          </a:xfrm>
          <a:prstGeom prst="roundRect">
            <a:avLst>
              <a:gd fmla="val 778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3" title="Screenshot 2025-05-24 at 23.18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00" y="152400"/>
            <a:ext cx="7741800" cy="4838700"/>
          </a:xfrm>
          <a:prstGeom prst="roundRect">
            <a:avLst>
              <a:gd fmla="val 767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4" title="Screenshot 2025-05-24 at 23.22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00" y="152400"/>
            <a:ext cx="7741800" cy="4838700"/>
          </a:xfrm>
          <a:prstGeom prst="roundRect">
            <a:avLst>
              <a:gd fmla="val 500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406276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5" title="ChatGPT Image May 21, 2025, 02_31_5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Before Accept: AI Code</a:t>
            </a:r>
            <a:endParaRPr/>
          </a:p>
        </p:txBody>
      </p:sp>
      <p:sp>
        <p:nvSpPr>
          <p:cNvPr id="296" name="Google Shape;296;p5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review code changes before accepting from AI.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PR reviews remain essential for software development.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not blindly accept AI-generated code suggestions ever.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Scan proposed modifications carefully for errors or issues.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Importance of code review by humans is unchanged.</a:t>
            </a:r>
            <a:endParaRPr/>
          </a:p>
        </p:txBody>
      </p:sp>
      <p:pic>
        <p:nvPicPr>
          <p:cNvPr id="297" name="Google Shape;297;p5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E9D7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 title="ChatGPT Image May 21, 2025, 02_35_4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Started: AI Coding</a:t>
            </a:r>
            <a:endParaRPr/>
          </a:p>
        </p:txBody>
      </p:sp>
      <p:sp>
        <p:nvSpPr>
          <p:cNvPr id="307" name="Google Shape;307;p58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 with Cursor or Windsurf IDEs.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Claude Code within</a:t>
            </a:r>
            <a:br>
              <a:rPr lang="en"/>
            </a:br>
            <a:r>
              <a:rPr lang="en"/>
              <a:t>VS Code terminal.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 with multiple AI coding tools in parallel.</a:t>
            </a:r>
            <a:endParaRPr/>
          </a:p>
        </p:txBody>
      </p:sp>
      <p:pic>
        <p:nvPicPr>
          <p:cNvPr id="308" name="Google Shape;308;p5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B617B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9" title="ChatGPT Image May 21, 2025, 02_42_0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Coding Tools Explode Now</a:t>
            </a:r>
            <a:endParaRPr/>
          </a:p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coding tools evolved from annoyance to essential support recently.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 like Claude, Aider, and Cursor emerged in recent years.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innovations led before big model companies did.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software engineer's future is being redefined now.</a:t>
            </a:r>
            <a:endParaRPr/>
          </a:p>
        </p:txBody>
      </p:sp>
      <p:pic>
        <p:nvPicPr>
          <p:cNvPr id="109" name="Google Shape;109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0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Emerging AI Coding Tool Overload</a:t>
            </a:r>
            <a:endParaRPr/>
          </a:p>
        </p:txBody>
      </p:sp>
      <p:sp>
        <p:nvSpPr>
          <p:cNvPr id="318" name="Google Shape;318;p60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AI tool landscape is rapidly evolving with new releases.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Google's Jules assists in updating GitHub repository packages.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Keeping up with new AI coding tools is challenging task.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High demand for Google's Jules tool outpaced initial supply.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Emerging AI coding tools continually change development workflow.</a:t>
            </a:r>
            <a:endParaRPr/>
          </a:p>
        </p:txBody>
      </p:sp>
      <p:pic>
        <p:nvPicPr>
          <p:cNvPr id="319" name="Google Shape;319;p6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6E647B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1" title="ChatGPT Image May 21, 2025, 02_45_1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Coding: Secure, Smart, Strategic</a:t>
            </a:r>
            <a:endParaRPr/>
          </a:p>
        </p:txBody>
      </p:sp>
      <p:sp>
        <p:nvSpPr>
          <p:cNvPr id="329" name="Google Shape;329;p6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 code privacy, avoid excessive context in public chats.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check which tools have what privacy conditions.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AI chats often collect personal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We’re working on AI coding guidelines.</a:t>
            </a:r>
            <a:endParaRPr/>
          </a:p>
        </p:txBody>
      </p:sp>
      <p:pic>
        <p:nvPicPr>
          <p:cNvPr id="330" name="Google Shape;330;p6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54B4E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3" title="ChatGPT Image May 21, 2025, 02_47_2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4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Coding: Key Takeaways</a:t>
            </a:r>
            <a:endParaRPr/>
          </a:p>
        </p:txBody>
      </p:sp>
      <p:sp>
        <p:nvSpPr>
          <p:cNvPr id="340" name="Google Shape;340;p64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tools are changing software engineering rapidly.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Careful review of AI code is essential.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 with different AI coding tools.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Balancing AI help and human expertise matters.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Choosing the right AI model is crucial.</a:t>
            </a:r>
            <a:endParaRPr/>
          </a:p>
        </p:txBody>
      </p:sp>
      <p:pic>
        <p:nvPicPr>
          <p:cNvPr id="341" name="Google Shape;341;p6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5" title="Image (2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638" y="152400"/>
            <a:ext cx="3494700" cy="4838700"/>
          </a:xfrm>
          <a:prstGeom prst="roundRect">
            <a:avLst>
              <a:gd fmla="val 5482" name="adj"/>
            </a:avLst>
          </a:prstGeom>
          <a:noFill/>
          <a:ln>
            <a:noFill/>
          </a:ln>
        </p:spPr>
      </p:pic>
      <p:sp>
        <p:nvSpPr>
          <p:cNvPr id="347" name="Google Shape;347;p65"/>
          <p:cNvSpPr txBox="1"/>
          <p:nvPr/>
        </p:nvSpPr>
        <p:spPr>
          <a:xfrm>
            <a:off x="6016625" y="1531325"/>
            <a:ext cx="1817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2"/>
                </a:solidFill>
              </a:rPr>
              <a:t>😎</a:t>
            </a:r>
            <a:endParaRPr sz="5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2"/>
                </a:solidFill>
              </a:rPr>
              <a:t>🧐</a:t>
            </a:r>
            <a:endParaRPr sz="5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F4F2B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6" title="ChatGPT Image May 21, 2025, 02_50_5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8EB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 title="ChatGPT Image May 21, 2025, 02_05_5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4" y="0"/>
            <a:ext cx="7715251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5"/>
          <p:cNvCxnSpPr/>
          <p:nvPr/>
        </p:nvCxnSpPr>
        <p:spPr>
          <a:xfrm flipH="1" rot="10800000">
            <a:off x="5637800" y="1304950"/>
            <a:ext cx="785400" cy="333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5"/>
          <p:cNvCxnSpPr/>
          <p:nvPr/>
        </p:nvCxnSpPr>
        <p:spPr>
          <a:xfrm flipH="1" rot="10800000">
            <a:off x="4716425" y="2883750"/>
            <a:ext cx="796800" cy="333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25"/>
          <p:cNvSpPr txBox="1"/>
          <p:nvPr/>
        </p:nvSpPr>
        <p:spPr>
          <a:xfrm>
            <a:off x="5722600" y="859200"/>
            <a:ext cx="91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</a:rPr>
              <a:t>2025</a:t>
            </a:r>
            <a:endParaRPr b="1" sz="2300">
              <a:solidFill>
                <a:srgbClr val="FF0000"/>
              </a:solidFill>
            </a:endParaRPr>
          </a:p>
        </p:txBody>
      </p:sp>
      <p:sp>
        <p:nvSpPr>
          <p:cNvPr id="118" name="Google Shape;118;p25"/>
          <p:cNvSpPr txBox="1"/>
          <p:nvPr/>
        </p:nvSpPr>
        <p:spPr>
          <a:xfrm>
            <a:off x="5013375" y="3033200"/>
            <a:ext cx="91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</a:rPr>
              <a:t>2025</a:t>
            </a:r>
            <a:endParaRPr b="1"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Coding Tool Landscape</a:t>
            </a:r>
            <a:endParaRPr/>
          </a:p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offers both CLI and IDE coding tools.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Aider, Claude, and Codex are key CLI options.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Gemini Code Assist is new to the toolset.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Cursor and Windsurf are AI integrated IDEs.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Jetbrains also offers AI coding features.</a:t>
            </a:r>
            <a:endParaRPr/>
          </a:p>
        </p:txBody>
      </p:sp>
      <p:pic>
        <p:nvPicPr>
          <p:cNvPr id="124" name="Google Shape;124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Experiences With AI Coders</a:t>
            </a:r>
            <a:endParaRPr/>
          </a:p>
        </p:txBody>
      </p:sp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228600" y="1600275"/>
            <a:ext cx="3730200" cy="29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coding tools like Claude Code show promising early results.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Cursor is proving to be a very positive AI coding experience.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Satisfaction with tools is related to the AI models used.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Experiences with specific AI models will be discussed in detail.</a:t>
            </a:r>
            <a:endParaRPr/>
          </a:p>
        </p:txBody>
      </p:sp>
      <p:pic>
        <p:nvPicPr>
          <p:cNvPr id="130" name="Google Shape;130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Coding Tools Comparison</a:t>
            </a:r>
            <a:endParaRPr/>
          </a:p>
        </p:txBody>
      </p:sp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Aider needs mode switches via commands, learning is required.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Claude Code responds to "do not code" requests directly.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Cursor's ask mode tried to modify code anyway.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Cursor requires clicks to apply code changes from chat.</a:t>
            </a:r>
            <a:endParaRPr/>
          </a:p>
        </p:txBody>
      </p:sp>
      <p:pic>
        <p:nvPicPr>
          <p:cNvPr id="136" name="Google Shape;136;p2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 title="Screenshot 2025-05-26 at 22.28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5175"/>
            <a:ext cx="8839200" cy="3374700"/>
          </a:xfrm>
          <a:prstGeom prst="roundRect">
            <a:avLst>
              <a:gd fmla="val 8026" name="adj"/>
            </a:avLst>
          </a:prstGeom>
          <a:noFill/>
          <a:ln>
            <a:noFill/>
          </a:ln>
        </p:spPr>
      </p:pic>
      <p:sp>
        <p:nvSpPr>
          <p:cNvPr id="142" name="Google Shape;142;p29"/>
          <p:cNvSpPr txBox="1"/>
          <p:nvPr>
            <p:ph idx="4294967295"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Coding Tools Comparison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